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DFCD79-969D-4230-8524-6FD79CA2260A}" type="datetimeFigureOut">
              <a:rPr lang="cs-CZ" smtClean="0"/>
              <a:t>12.06.2020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00BF7D-76E9-4BCA-99A7-F56745994C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Minimální, nebo prostě jen preventivní program?</a:t>
            </a:r>
            <a:endParaRPr lang="cs-CZ" sz="5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82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4096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1800" dirty="0" smtClean="0"/>
              <a:t>VYHLÁŠKA </a:t>
            </a:r>
            <a:r>
              <a:rPr lang="cs-CZ" sz="1800" b="1" dirty="0" smtClean="0"/>
              <a:t>197/2016 Sb.</a:t>
            </a:r>
            <a:r>
              <a:rPr lang="cs-CZ" sz="1800" dirty="0" smtClean="0"/>
              <a:t>,</a:t>
            </a:r>
            <a:r>
              <a:rPr lang="cs-CZ" sz="1800" b="1" dirty="0" smtClean="0"/>
              <a:t> kterou se mění vyhláška č. 72/2005 Sb., </a:t>
            </a:r>
            <a:br>
              <a:rPr lang="cs-CZ" sz="1800" b="1" dirty="0" smtClean="0"/>
            </a:br>
            <a:r>
              <a:rPr lang="cs-CZ" sz="1800" dirty="0" smtClean="0"/>
              <a:t>o poskytování poradenských služeb ve školách a školských poradenských zařízeních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1800" dirty="0"/>
          </a:p>
        </p:txBody>
      </p:sp>
      <p:pic>
        <p:nvPicPr>
          <p:cNvPr id="2050" name="Picture 2" descr="C:\Users\user\Dropbox\Screenshots\Screenshot 2018-04-12 11.42.25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8229600" cy="34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14127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§ 7 Škola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1684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dirty="0" smtClean="0"/>
              <a:t>Příloha </a:t>
            </a:r>
            <a:r>
              <a:rPr lang="cs-CZ" sz="3100" dirty="0"/>
              <a:t>č. 3 k vyhlášce č. 72/2005 Sb. 	</a:t>
            </a:r>
            <a:br>
              <a:rPr lang="cs-CZ" sz="3100" dirty="0"/>
            </a:br>
            <a:r>
              <a:rPr lang="cs-CZ" sz="3100" dirty="0"/>
              <a:t>Standardní činnosti školy 	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481466"/>
            <a:ext cx="7467600" cy="311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96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Metodický pokyn ministryně školství, mládeže a tělovýchovy k prevenci a řešení </a:t>
            </a:r>
            <a:r>
              <a:rPr lang="cs-CZ" sz="2000" dirty="0"/>
              <a:t>šikany</a:t>
            </a:r>
            <a:br>
              <a:rPr lang="cs-CZ" sz="2000" dirty="0"/>
            </a:br>
            <a:r>
              <a:rPr lang="cs-CZ" sz="2000" dirty="0"/>
              <a:t> </a:t>
            </a:r>
            <a:r>
              <a:rPr lang="cs-CZ" sz="2000" dirty="0" smtClean="0"/>
              <a:t>ve školách a školských zařízeních (č.j. MSMT-21149/2016)</a:t>
            </a:r>
            <a:endParaRPr lang="cs-CZ" sz="2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344" y="2459415"/>
            <a:ext cx="7467600" cy="3201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18448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n</a:t>
            </a:r>
            <a:r>
              <a:rPr lang="cs-CZ" i="1" dirty="0" smtClean="0"/>
              <a:t>a straně 3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2738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700" dirty="0" smtClean="0"/>
              <a:t>Návrh doporučené struktury minimálního </a:t>
            </a:r>
            <a:br>
              <a:rPr lang="cs-CZ" sz="2700" dirty="0" smtClean="0"/>
            </a:br>
            <a:r>
              <a:rPr lang="cs-CZ" sz="2700" dirty="0" smtClean="0"/>
              <a:t>preventivního programu prevence rizikového </a:t>
            </a:r>
            <a:br>
              <a:rPr lang="cs-CZ" sz="2700" dirty="0" smtClean="0"/>
            </a:br>
            <a:r>
              <a:rPr lang="cs-CZ" sz="2700" dirty="0" smtClean="0"/>
              <a:t>chování pro základní školy</a:t>
            </a:r>
            <a:br>
              <a:rPr lang="cs-CZ" sz="2700" dirty="0" smtClean="0"/>
            </a:br>
            <a:endParaRPr lang="cs-CZ" sz="27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9164" y="2204864"/>
            <a:ext cx="7467600" cy="3545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Users\user\Desktop\2892-minimalni_prev_prog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170" y="274638"/>
            <a:ext cx="128063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0017" y="2204864"/>
            <a:ext cx="7467600" cy="3545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78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642194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700" dirty="0" smtClean="0"/>
              <a:t>Návrh doporučené struktury minimálního </a:t>
            </a:r>
            <a:br>
              <a:rPr lang="cs-CZ" sz="2700" dirty="0" smtClean="0"/>
            </a:br>
            <a:r>
              <a:rPr lang="cs-CZ" sz="2700" dirty="0" smtClean="0"/>
              <a:t>preventivního programu prevence rizikového </a:t>
            </a:r>
            <a:br>
              <a:rPr lang="cs-CZ" sz="2700" dirty="0" smtClean="0"/>
            </a:br>
            <a:r>
              <a:rPr lang="cs-CZ" sz="2700" dirty="0" smtClean="0"/>
              <a:t>chování pro základní školy</a:t>
            </a:r>
            <a:br>
              <a:rPr lang="cs-CZ" sz="27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271309"/>
            <a:ext cx="7467600" cy="3531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C:\Users\user\Desktop\2892-minimalni_prev_prog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139"/>
            <a:ext cx="1440160" cy="20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392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Krizový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/>
              <a:t>Postup při ohrožení školy rizikovou situací</a:t>
            </a:r>
            <a:endParaRPr lang="cs-CZ" dirty="0"/>
          </a:p>
          <a:p>
            <a:r>
              <a:rPr lang="cs-CZ" dirty="0"/>
              <a:t>Školy mají pro zachování bezpečného prostředí ve škole zpracovaný </a:t>
            </a:r>
            <a:r>
              <a:rPr lang="cs-CZ" b="1" dirty="0"/>
              <a:t>krizový plán</a:t>
            </a:r>
            <a:r>
              <a:rPr lang="cs-CZ" dirty="0"/>
              <a:t> pro případ ohrožení školy, tj. pro případ, že se rizika identifikovaná v bezpečnostním plánu naplní. Krizový plán zahrnuje informovanost všech pracovníků školy a jejich </a:t>
            </a:r>
            <a:r>
              <a:rPr lang="cs-CZ" dirty="0" smtClean="0"/>
              <a:t>žáků</a:t>
            </a:r>
            <a:r>
              <a:rPr lang="cs-CZ" dirty="0"/>
              <a:t>, informovanost </a:t>
            </a:r>
            <a:r>
              <a:rPr lang="cs-CZ" dirty="0" smtClean="0"/>
              <a:t>rodičů…….</a:t>
            </a:r>
          </a:p>
          <a:p>
            <a:pPr algn="r"/>
            <a:endParaRPr lang="cs-CZ" dirty="0" smtClean="0"/>
          </a:p>
          <a:p>
            <a:pPr marL="0" indent="0" algn="r">
              <a:buNone/>
            </a:pPr>
            <a:r>
              <a:rPr lang="cs-CZ" sz="1600" dirty="0" smtClean="0"/>
              <a:t>(Metodické </a:t>
            </a:r>
            <a:r>
              <a:rPr lang="cs-CZ" sz="1600" dirty="0"/>
              <a:t>doporučení k primární prevenci rizikového chování u dětí, žáků a studentů  ve školách a školských zařízeních č.j. 21291/2010-28 </a:t>
            </a:r>
            <a:endParaRPr lang="cs-CZ" sz="1600" dirty="0" smtClean="0"/>
          </a:p>
          <a:p>
            <a:pPr marL="0" indent="0" algn="r">
              <a:buNone/>
            </a:pPr>
            <a:r>
              <a:rPr lang="cs-CZ" sz="1600" dirty="0"/>
              <a:t>Příloha č. </a:t>
            </a:r>
            <a:r>
              <a:rPr lang="cs-CZ" sz="1600" dirty="0" smtClean="0"/>
              <a:t>14)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20471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krizový scénář pro výbuch skupinového násilí (Kolář, 2011)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Zvládnutí </a:t>
            </a:r>
            <a:r>
              <a:rPr lang="cs-CZ" sz="2000" dirty="0"/>
              <a:t>vlastního šoku – bleskový odhad závažnosti a formy šikany</a:t>
            </a:r>
          </a:p>
          <a:p>
            <a:r>
              <a:rPr lang="cs-CZ" sz="2000" dirty="0" smtClean="0"/>
              <a:t>Bezprostřední </a:t>
            </a:r>
            <a:r>
              <a:rPr lang="cs-CZ" sz="2000" dirty="0"/>
              <a:t>záchrana oběti, zastavení skupinového násilí</a:t>
            </a:r>
          </a:p>
          <a:p>
            <a:r>
              <a:rPr lang="cs-CZ" sz="2000" i="1" dirty="0"/>
              <a:t>Příprava podmínek pro vyšetřování</a:t>
            </a:r>
            <a:endParaRPr lang="cs-CZ" sz="2000" dirty="0"/>
          </a:p>
          <a:p>
            <a:r>
              <a:rPr lang="cs-CZ" sz="2000" dirty="0" smtClean="0"/>
              <a:t>Zalarmování </a:t>
            </a:r>
            <a:r>
              <a:rPr lang="cs-CZ" sz="2000" dirty="0"/>
              <a:t>pedagogů na poschodí a informování vedení školy</a:t>
            </a:r>
          </a:p>
          <a:p>
            <a:r>
              <a:rPr lang="cs-CZ" sz="2000" dirty="0" smtClean="0"/>
              <a:t>Zabránění </a:t>
            </a:r>
            <a:r>
              <a:rPr lang="cs-CZ" sz="2000" dirty="0"/>
              <a:t>domluvě na křivé výpovědi</a:t>
            </a:r>
          </a:p>
          <a:p>
            <a:r>
              <a:rPr lang="cs-CZ" sz="2000" dirty="0" smtClean="0"/>
              <a:t>Pokračující </a:t>
            </a:r>
            <a:r>
              <a:rPr lang="cs-CZ" sz="2000" dirty="0"/>
              <a:t>pomoc oběti (přivolání lékaře)</a:t>
            </a:r>
          </a:p>
          <a:p>
            <a:r>
              <a:rPr lang="cs-CZ" sz="2000" dirty="0" smtClean="0"/>
              <a:t>Oznámení </a:t>
            </a:r>
            <a:r>
              <a:rPr lang="cs-CZ" sz="2000" dirty="0"/>
              <a:t>na policii, paralelně - navázání kontaktu se specialistou na šikanování, informace </a:t>
            </a:r>
            <a:r>
              <a:rPr lang="cs-CZ" sz="2000" dirty="0" smtClean="0"/>
              <a:t>rodičům</a:t>
            </a:r>
          </a:p>
          <a:p>
            <a:endParaRPr lang="cs-CZ" sz="2000" dirty="0"/>
          </a:p>
          <a:p>
            <a:pPr marL="0" indent="0" algn="r">
              <a:buNone/>
            </a:pPr>
            <a:r>
              <a:rPr lang="cs-CZ" sz="1600" dirty="0"/>
              <a:t>(Metodické doporučení k primární prevenci rizikového chování u dětí, žáků a studentů  ve školách a školských zařízeních č.j. </a:t>
            </a:r>
            <a:r>
              <a:rPr lang="cs-CZ" sz="1600" dirty="0" smtClean="0"/>
              <a:t>21291/2010-28</a:t>
            </a:r>
          </a:p>
          <a:p>
            <a:pPr marL="0" indent="0" algn="r">
              <a:buNone/>
            </a:pPr>
            <a:r>
              <a:rPr lang="cs-CZ" sz="1600" dirty="0" smtClean="0"/>
              <a:t>Příloha č.6)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74711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516</TotalTime>
  <Words>154</Words>
  <Application>Microsoft Office PowerPoint</Application>
  <PresentationFormat>Předvádění na obrazovce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Century Schoolbook</vt:lpstr>
      <vt:lpstr>Wingdings</vt:lpstr>
      <vt:lpstr>Wingdings 2</vt:lpstr>
      <vt:lpstr>Arkýř</vt:lpstr>
      <vt:lpstr>Minimální, nebo prostě jen preventivní program?</vt:lpstr>
      <vt:lpstr>              VYHLÁŠKA 197/2016 Sb., kterou se mění vyhláška č. 72/2005 Sb.,  o poskytování poradenských služeb ve školách a školských poradenských zařízeních   </vt:lpstr>
      <vt:lpstr>      Příloha č. 3 k vyhlášce č. 72/2005 Sb.   Standardní činnosti školy   </vt:lpstr>
      <vt:lpstr>Metodický pokyn ministryně školství, mládeže a tělovýchovy k prevenci a řešení šikany  ve školách a školských zařízeních (č.j. MSMT-21149/2016)</vt:lpstr>
      <vt:lpstr> Návrh doporučené struktury minimálního  preventivního programu prevence rizikového  chování pro základní školy </vt:lpstr>
      <vt:lpstr>  Návrh doporučené struktury minimálního  preventivního programu prevence rizikového  chování pro základní školy  </vt:lpstr>
      <vt:lpstr>Krizový Plán</vt:lpstr>
      <vt:lpstr>Základní krizový scénář pro výbuch skupinového násilí (Kolář, 2011)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otavova</cp:lastModifiedBy>
  <cp:revision>13</cp:revision>
  <dcterms:created xsi:type="dcterms:W3CDTF">2018-04-12T09:22:06Z</dcterms:created>
  <dcterms:modified xsi:type="dcterms:W3CDTF">2020-06-12T06:17:42Z</dcterms:modified>
</cp:coreProperties>
</file>